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82" r:id="rId6"/>
    <p:sldId id="277" r:id="rId7"/>
    <p:sldId id="279" r:id="rId8"/>
    <p:sldId id="268" r:id="rId9"/>
    <p:sldId id="272" r:id="rId10"/>
    <p:sldId id="260" r:id="rId11"/>
    <p:sldId id="266" r:id="rId12"/>
    <p:sldId id="261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86325" autoAdjust="0"/>
  </p:normalViewPr>
  <p:slideViewPr>
    <p:cSldViewPr>
      <p:cViewPr varScale="1">
        <p:scale>
          <a:sx n="74" d="100"/>
          <a:sy n="74" d="100"/>
        </p:scale>
        <p:origin x="177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kagit\dept\Comm_Srv\Shared\XHumanServices_Shared\Housing\HOME\2020%20CAPER\2020%20CAPER%20Expenditure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kagit\dept\Comm_Srv\Shared\XHumanServices_Shared\Housing\HOME\2020%20CAPER\2020%20CAPER%20Expenditure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ALTHVM1\Comm_Srv\Shared\XHumanServices_Shared\Housing\HOME\2022%20CAPER\2022%20CAPER%20Expenditure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3583394926091E-2"/>
          <c:y val="5.30250642589669E-2"/>
          <c:w val="0.90379094548587147"/>
          <c:h val="0.8038130031444489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40553240"/>
        <c:axId val="640553896"/>
      </c:barChart>
      <c:catAx>
        <c:axId val="64055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553896"/>
        <c:crosses val="autoZero"/>
        <c:auto val="1"/>
        <c:lblAlgn val="ctr"/>
        <c:lblOffset val="100"/>
        <c:noMultiLvlLbl val="0"/>
      </c:catAx>
      <c:valAx>
        <c:axId val="640553896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6405532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347944006999127"/>
          <c:y val="0.14550925925925925"/>
          <c:w val="0.41304133858267716"/>
          <c:h val="0.688402230971128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064A2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B8-4EE8-90C9-BCFCD91497DE}"/>
              </c:ext>
            </c:extLst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B8-4EE8-90C9-BCFCD91497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B8-4EE8-90C9-BCFCD91497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B8-4EE8-90C9-BCFCD91497DE}"/>
              </c:ext>
            </c:extLst>
          </c:dPt>
          <c:dPt>
            <c:idx val="4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B8-4EE8-90C9-BCFCD91497DE}"/>
              </c:ext>
            </c:extLst>
          </c:dPt>
          <c:dPt>
            <c:idx val="5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AB8-4EE8-90C9-BCFCD91497DE}"/>
              </c:ext>
            </c:extLst>
          </c:dPt>
          <c:cat>
            <c:strRef>
              <c:f>Expenditures!$A$22:$A$27</c:f>
              <c:strCache>
                <c:ptCount val="6"/>
                <c:pt idx="0">
                  <c:v>TBRA</c:v>
                </c:pt>
                <c:pt idx="1">
                  <c:v>Admin</c:v>
                </c:pt>
                <c:pt idx="2">
                  <c:v>CHDO Ops</c:v>
                </c:pt>
                <c:pt idx="3">
                  <c:v>HOME ARP</c:v>
                </c:pt>
                <c:pt idx="4">
                  <c:v>Channel Cove Dev.</c:v>
                </c:pt>
                <c:pt idx="5">
                  <c:v>PSH DEVELOPMENT</c:v>
                </c:pt>
              </c:strCache>
            </c:strRef>
          </c:cat>
          <c:val>
            <c:numRef>
              <c:f>Expenditures!$B$22:$B$27</c:f>
              <c:numCache>
                <c:formatCode>_("$"* #,##0.00_);_("$"* \(#,##0.00\);_("$"* "-"??_);_(@_)</c:formatCode>
                <c:ptCount val="6"/>
                <c:pt idx="0" formatCode="&quot;$&quot;#,##0.00">
                  <c:v>292673.98</c:v>
                </c:pt>
                <c:pt idx="1">
                  <c:v>104948.51000000001</c:v>
                </c:pt>
                <c:pt idx="2">
                  <c:v>41926.980000000003</c:v>
                </c:pt>
                <c:pt idx="3">
                  <c:v>2650.08</c:v>
                </c:pt>
                <c:pt idx="4">
                  <c:v>610850.31000000006</c:v>
                </c:pt>
                <c:pt idx="5">
                  <c:v>46450.35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B8-4EE8-90C9-BCFCD9149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3583394926091E-2"/>
          <c:y val="5.30250642589669E-2"/>
          <c:w val="0.90379094548587147"/>
          <c:h val="0.8038130031444489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40553240"/>
        <c:axId val="640553896"/>
      </c:barChart>
      <c:catAx>
        <c:axId val="64055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553896"/>
        <c:crosses val="autoZero"/>
        <c:auto val="1"/>
        <c:lblAlgn val="ctr"/>
        <c:lblOffset val="100"/>
        <c:noMultiLvlLbl val="0"/>
      </c:catAx>
      <c:valAx>
        <c:axId val="640553896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6405532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BF-4238-A780-256270367939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BF-4238-A780-256270367939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BF-4238-A780-25627036793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BF-4238-A780-256270367939}"/>
              </c:ext>
            </c:extLst>
          </c:dPt>
          <c:val>
            <c:numRef>
              <c:f>Expenditures!$B$35:$B$38</c:f>
              <c:numCache>
                <c:formatCode>0%</c:formatCode>
                <c:ptCount val="4"/>
                <c:pt idx="0">
                  <c:v>0.13390661675902796</c:v>
                </c:pt>
                <c:pt idx="1">
                  <c:v>8.9358187886616744E-2</c:v>
                </c:pt>
                <c:pt idx="2">
                  <c:v>0.68344227665816104</c:v>
                </c:pt>
                <c:pt idx="3">
                  <c:v>9.3292918696194146E-2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BF-4238-A780-25627036793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9BF-4238-A780-2562703679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9BF-4238-A780-2562703679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9BF-4238-A780-2562703679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99BF-4238-A780-256270367939}"/>
              </c:ext>
            </c:extLst>
          </c:dPt>
          <c:val>
            <c:numRef>
              <c:f>Expenditures!$C$35:$C$38</c:f>
              <c:numCache>
                <c:formatCode>_("$"* #,##0.00_);_("$"* \(#,##0.00\);_("$"* "-"??_);_(@_)</c:formatCode>
                <c:ptCount val="4"/>
                <c:pt idx="0">
                  <c:v>146875.49000000002</c:v>
                </c:pt>
                <c:pt idx="1">
                  <c:v>98012.540000000008</c:v>
                </c:pt>
                <c:pt idx="2">
                  <c:v>749633.75</c:v>
                </c:pt>
                <c:pt idx="3">
                  <c:v>102328.34999999999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9BF-4238-A780-256270367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Expenditures!$E$22:$E$24</c:f>
              <c:strCache>
                <c:ptCount val="3"/>
                <c:pt idx="0">
                  <c:v>skagit</c:v>
                </c:pt>
                <c:pt idx="1">
                  <c:v>island </c:v>
                </c:pt>
                <c:pt idx="2">
                  <c:v>whatcom</c:v>
                </c:pt>
              </c:strCache>
            </c:strRef>
          </c:cat>
          <c:val>
            <c:numRef>
              <c:f>Expenditures!$F$22:$F$24</c:f>
              <c:numCache>
                <c:formatCode>"$"#,##0.00</c:formatCode>
                <c:ptCount val="3"/>
                <c:pt idx="0">
                  <c:v>92333.089999999982</c:v>
                </c:pt>
                <c:pt idx="1">
                  <c:v>98012.540000000008</c:v>
                </c:pt>
                <c:pt idx="2">
                  <c:v>102328.34999999999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C-4081-A8F5-9119F90315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72248184"/>
        <c:axId val="472249984"/>
      </c:barChart>
      <c:catAx>
        <c:axId val="47224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249984"/>
        <c:crosses val="autoZero"/>
        <c:auto val="1"/>
        <c:lblAlgn val="ctr"/>
        <c:lblOffset val="100"/>
        <c:noMultiLvlLbl val="0"/>
      </c:catAx>
      <c:valAx>
        <c:axId val="472249984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4722481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5.5555555555555552E-2"/>
          <c:w val="0.90286351706036749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'TBRA clients'!$A$3:$A$5</c:f>
              <c:strCache>
                <c:ptCount val="3"/>
                <c:pt idx="0">
                  <c:v>Skagit</c:v>
                </c:pt>
                <c:pt idx="1">
                  <c:v>Island</c:v>
                </c:pt>
                <c:pt idx="2">
                  <c:v>Whatcom</c:v>
                </c:pt>
              </c:strCache>
            </c:strRef>
          </c:cat>
          <c:val>
            <c:numRef>
              <c:f>'TBRA clients'!$B$3:$B$5</c:f>
              <c:numCache>
                <c:formatCode>General</c:formatCode>
                <c:ptCount val="3"/>
                <c:pt idx="0">
                  <c:v>7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3-4602-B914-63F3E1A0EE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96049472"/>
        <c:axId val="496046952"/>
      </c:barChart>
      <c:catAx>
        <c:axId val="49604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046952"/>
        <c:crosses val="autoZero"/>
        <c:auto val="1"/>
        <c:lblAlgn val="ctr"/>
        <c:lblOffset val="100"/>
        <c:noMultiLvlLbl val="0"/>
      </c:catAx>
      <c:valAx>
        <c:axId val="496046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604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0.46327</cdr:y>
    </cdr:from>
    <cdr:to>
      <cdr:x>0.32099</cdr:x>
      <cdr:y>0.60494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096572-8EE0-0000-B8A9-D24C56DCA133}"/>
            </a:ext>
          </a:extLst>
        </cdr:cNvPr>
        <cdr:cNvSpPr txBox="1"/>
      </cdr:nvSpPr>
      <cdr:spPr>
        <a:xfrm xmlns:a="http://schemas.openxmlformats.org/drawingml/2006/main">
          <a:off x="0" y="1775791"/>
          <a:ext cx="1981200" cy="543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Channel Cove</a:t>
          </a:r>
          <a:r>
            <a:rPr lang="en-US" sz="1400" baseline="0" dirty="0"/>
            <a:t> $</a:t>
          </a:r>
          <a:r>
            <a:rPr lang="en-US" sz="1400" dirty="0"/>
            <a:t>730,850</a:t>
          </a:r>
        </a:p>
      </cdr:txBody>
    </cdr:sp>
  </cdr:relSizeAnchor>
  <cdr:relSizeAnchor xmlns:cdr="http://schemas.openxmlformats.org/drawingml/2006/chartDrawing">
    <cdr:from>
      <cdr:x>0.23889</cdr:x>
      <cdr:y>0.57407</cdr:y>
    </cdr:from>
    <cdr:to>
      <cdr:x>0.43889</cdr:x>
      <cdr:y>0.90741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C6CD15E-276C-BD6E-3977-6D4B8AA3F24C}"/>
            </a:ext>
          </a:extLst>
        </cdr:cNvPr>
        <cdr:cNvSpPr txBox="1"/>
      </cdr:nvSpPr>
      <cdr:spPr>
        <a:xfrm xmlns:a="http://schemas.openxmlformats.org/drawingml/2006/main">
          <a:off x="1092199" y="157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0.3625</cdr:x>
      <cdr:y>0.05206</cdr:y>
    </cdr:from>
    <cdr:to>
      <cdr:x>0.6463</cdr:x>
      <cdr:y>0.21296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8A5F218-01C8-4734-267D-CDCCFE837062}"/>
            </a:ext>
          </a:extLst>
        </cdr:cNvPr>
        <cdr:cNvSpPr txBox="1"/>
      </cdr:nvSpPr>
      <cdr:spPr>
        <a:xfrm xmlns:a="http://schemas.openxmlformats.org/drawingml/2006/main">
          <a:off x="2209800" y="199552"/>
          <a:ext cx="1730045" cy="616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PSH $46,450</a:t>
          </a:r>
        </a:p>
      </cdr:txBody>
    </cdr:sp>
  </cdr:relSizeAnchor>
  <cdr:relSizeAnchor xmlns:cdr="http://schemas.openxmlformats.org/drawingml/2006/chartDrawing">
    <cdr:from>
      <cdr:x>0.64815</cdr:x>
      <cdr:y>0.16358</cdr:y>
    </cdr:from>
    <cdr:to>
      <cdr:x>0.87593</cdr:x>
      <cdr:y>0.29012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C04A380-E0E8-24E5-3549-245F1E392C0D}"/>
            </a:ext>
          </a:extLst>
        </cdr:cNvPr>
        <cdr:cNvSpPr txBox="1"/>
      </cdr:nvSpPr>
      <cdr:spPr>
        <a:xfrm xmlns:a="http://schemas.openxmlformats.org/drawingml/2006/main">
          <a:off x="2963334" y="448733"/>
          <a:ext cx="1041400" cy="347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0.6463</cdr:x>
      <cdr:y>0.17901</cdr:y>
    </cdr:from>
    <cdr:to>
      <cdr:x>0.96111</cdr:x>
      <cdr:y>0.33025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36DBE42-B204-6594-3A95-101EBE2FA993}"/>
            </a:ext>
          </a:extLst>
        </cdr:cNvPr>
        <cdr:cNvSpPr txBox="1"/>
      </cdr:nvSpPr>
      <cdr:spPr>
        <a:xfrm xmlns:a="http://schemas.openxmlformats.org/drawingml/2006/main">
          <a:off x="2954866" y="491067"/>
          <a:ext cx="1439333" cy="4148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TBRA $292,674</a:t>
          </a:r>
        </a:p>
      </cdr:txBody>
    </cdr:sp>
  </cdr:relSizeAnchor>
  <cdr:relSizeAnchor xmlns:cdr="http://schemas.openxmlformats.org/drawingml/2006/chartDrawing">
    <cdr:from>
      <cdr:x>0.6963</cdr:x>
      <cdr:y>0.53704</cdr:y>
    </cdr:from>
    <cdr:to>
      <cdr:x>1</cdr:x>
      <cdr:y>0.67593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1AFA4D62-6F2E-536A-7EAF-23C6D0B2569D}"/>
            </a:ext>
          </a:extLst>
        </cdr:cNvPr>
        <cdr:cNvSpPr txBox="1"/>
      </cdr:nvSpPr>
      <cdr:spPr>
        <a:xfrm xmlns:a="http://schemas.openxmlformats.org/drawingml/2006/main">
          <a:off x="3183467" y="1473200"/>
          <a:ext cx="1388533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Admin $104,949</a:t>
          </a:r>
        </a:p>
      </cdr:txBody>
    </cdr:sp>
  </cdr:relSizeAnchor>
  <cdr:relSizeAnchor xmlns:cdr="http://schemas.openxmlformats.org/drawingml/2006/chartDrawing">
    <cdr:from>
      <cdr:x>0.64259</cdr:x>
      <cdr:y>0.71605</cdr:y>
    </cdr:from>
    <cdr:to>
      <cdr:x>0.91296</cdr:x>
      <cdr:y>0.8179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91AEDE33-7497-9C3B-EA44-09F2D0FDB4BB}"/>
            </a:ext>
          </a:extLst>
        </cdr:cNvPr>
        <cdr:cNvSpPr txBox="1"/>
      </cdr:nvSpPr>
      <cdr:spPr>
        <a:xfrm xmlns:a="http://schemas.openxmlformats.org/drawingml/2006/main">
          <a:off x="2937934" y="1964267"/>
          <a:ext cx="1236134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CHDO</a:t>
          </a:r>
          <a:r>
            <a:rPr lang="en-US" sz="1400" baseline="0" dirty="0"/>
            <a:t> Ops $45,467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0.4847</cdr:x>
      <cdr:y>0.85785</cdr:y>
    </cdr:from>
    <cdr:to>
      <cdr:x>0.75507</cdr:x>
      <cdr:y>0.9597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45968F8-6680-C585-364F-E3B7020CF72F}"/>
            </a:ext>
          </a:extLst>
        </cdr:cNvPr>
        <cdr:cNvSpPr txBox="1"/>
      </cdr:nvSpPr>
      <cdr:spPr>
        <a:xfrm xmlns:a="http://schemas.openxmlformats.org/drawingml/2006/main">
          <a:off x="2954739" y="3288287"/>
          <a:ext cx="1648175" cy="390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HOME ARP $2,650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0.75676</cdr:x>
      <cdr:y>0.21618</cdr:y>
    </cdr:from>
    <cdr:to>
      <cdr:x>0.95946</cdr:x>
      <cdr:y>0.37241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118AD24-EAF0-CEB8-756D-B00A7775DD87}"/>
            </a:ext>
          </a:extLst>
        </cdr:cNvPr>
        <cdr:cNvSpPr txBox="1"/>
      </cdr:nvSpPr>
      <cdr:spPr>
        <a:xfrm xmlns:a="http://schemas.openxmlformats.org/drawingml/2006/main">
          <a:off x="4267200" y="738039"/>
          <a:ext cx="1143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Island 9%</a:t>
          </a:r>
        </a:p>
      </cdr:txBody>
    </cdr:sp>
  </cdr:relSizeAnchor>
  <cdr:relSizeAnchor xmlns:cdr="http://schemas.openxmlformats.org/drawingml/2006/chartDrawing">
    <cdr:from>
      <cdr:x>0.12222</cdr:x>
      <cdr:y>0.04938</cdr:y>
    </cdr:from>
    <cdr:to>
      <cdr:x>0.35926</cdr:x>
      <cdr:y>0.14198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FFBE125-C7D6-569D-21C9-5BDB38A6E489}"/>
            </a:ext>
          </a:extLst>
        </cdr:cNvPr>
        <cdr:cNvSpPr txBox="1"/>
      </cdr:nvSpPr>
      <cdr:spPr>
        <a:xfrm xmlns:a="http://schemas.openxmlformats.org/drawingml/2006/main">
          <a:off x="558801" y="135467"/>
          <a:ext cx="1083734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0.14865</cdr:x>
      <cdr:y>0</cdr:y>
    </cdr:from>
    <cdr:to>
      <cdr:x>0.47963</cdr:x>
      <cdr:y>0.1142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32A52F4-69DF-7122-D455-CCB0AEF33483}"/>
            </a:ext>
          </a:extLst>
        </cdr:cNvPr>
        <cdr:cNvSpPr txBox="1"/>
      </cdr:nvSpPr>
      <cdr:spPr>
        <a:xfrm xmlns:a="http://schemas.openxmlformats.org/drawingml/2006/main">
          <a:off x="838200" y="0"/>
          <a:ext cx="1866338" cy="389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Whatcom</a:t>
          </a:r>
          <a:r>
            <a:rPr lang="en-US" sz="1800" baseline="0" dirty="0"/>
            <a:t>  9%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0.64444</cdr:x>
      <cdr:y>0.12346</cdr:y>
    </cdr:from>
    <cdr:to>
      <cdr:x>0.84444</cdr:x>
      <cdr:y>0.45679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D3364CF-F8D0-2052-B0DC-8E6666B80F50}"/>
            </a:ext>
          </a:extLst>
        </cdr:cNvPr>
        <cdr:cNvSpPr txBox="1"/>
      </cdr:nvSpPr>
      <cdr:spPr>
        <a:xfrm xmlns:a="http://schemas.openxmlformats.org/drawingml/2006/main">
          <a:off x="2946401" y="3386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0.62162</cdr:x>
      <cdr:y>0.02469</cdr:y>
    </cdr:from>
    <cdr:to>
      <cdr:x>0.93704</cdr:x>
      <cdr:y>0.14198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F3D3362-E773-5400-ACD6-C4D3DA84D2C5}"/>
            </a:ext>
          </a:extLst>
        </cdr:cNvPr>
        <cdr:cNvSpPr txBox="1"/>
      </cdr:nvSpPr>
      <cdr:spPr>
        <a:xfrm xmlns:a="http://schemas.openxmlformats.org/drawingml/2006/main">
          <a:off x="3505199" y="84293"/>
          <a:ext cx="1778581" cy="400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Consortium</a:t>
          </a:r>
          <a:r>
            <a:rPr lang="en-US" sz="1600" dirty="0"/>
            <a:t> 14%</a:t>
          </a:r>
        </a:p>
      </cdr:txBody>
    </cdr:sp>
  </cdr:relSizeAnchor>
  <cdr:relSizeAnchor xmlns:cdr="http://schemas.openxmlformats.org/drawingml/2006/chartDrawing">
    <cdr:from>
      <cdr:x>0.00926</cdr:x>
      <cdr:y>0.42901</cdr:y>
    </cdr:from>
    <cdr:to>
      <cdr:x>0.23519</cdr:x>
      <cdr:y>0.63889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E632E4BC-8557-21BD-4C58-190D521396D2}"/>
            </a:ext>
          </a:extLst>
        </cdr:cNvPr>
        <cdr:cNvSpPr txBox="1"/>
      </cdr:nvSpPr>
      <cdr:spPr>
        <a:xfrm xmlns:a="http://schemas.openxmlformats.org/drawingml/2006/main">
          <a:off x="42335" y="1176867"/>
          <a:ext cx="1032934" cy="575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0.02703</cdr:x>
      <cdr:y>0.37654</cdr:y>
    </cdr:from>
    <cdr:to>
      <cdr:x>0.28519</cdr:x>
      <cdr:y>0.53704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D22C1FC2-D6A1-1620-F04C-9F1B9C0B51F7}"/>
            </a:ext>
          </a:extLst>
        </cdr:cNvPr>
        <cdr:cNvSpPr txBox="1"/>
      </cdr:nvSpPr>
      <cdr:spPr>
        <a:xfrm xmlns:a="http://schemas.openxmlformats.org/drawingml/2006/main">
          <a:off x="152400" y="1285530"/>
          <a:ext cx="1455729" cy="547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Skagit 68%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0.09527</cdr:x>
      <cdr:y>0.40909</cdr:y>
    </cdr:from>
    <cdr:to>
      <cdr:x>0.31732</cdr:x>
      <cdr:y>0.57433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BDC8271-F294-59BC-13BE-5A6ABC89932C}"/>
            </a:ext>
          </a:extLst>
        </cdr:cNvPr>
        <cdr:cNvSpPr txBox="1"/>
      </cdr:nvSpPr>
      <cdr:spPr>
        <a:xfrm xmlns:a="http://schemas.openxmlformats.org/drawingml/2006/main">
          <a:off x="340784" y="914400"/>
          <a:ext cx="79433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$92,333</a:t>
          </a:r>
        </a:p>
      </cdr:txBody>
    </cdr:sp>
  </cdr:relSizeAnchor>
  <cdr:relSizeAnchor xmlns:cdr="http://schemas.openxmlformats.org/drawingml/2006/chartDrawing">
    <cdr:from>
      <cdr:x>0.41479</cdr:x>
      <cdr:y>0.15014</cdr:y>
    </cdr:from>
    <cdr:to>
      <cdr:x>0.64911</cdr:x>
      <cdr:y>0.25242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3F38FBB-B590-4850-2D49-22EBC80D1E73}"/>
            </a:ext>
          </a:extLst>
        </cdr:cNvPr>
        <cdr:cNvSpPr txBox="1"/>
      </cdr:nvSpPr>
      <cdr:spPr>
        <a:xfrm xmlns:a="http://schemas.openxmlformats.org/drawingml/2006/main">
          <a:off x="1483784" y="335604"/>
          <a:ext cx="838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$98,013</a:t>
          </a:r>
        </a:p>
      </cdr:txBody>
    </cdr:sp>
  </cdr:relSizeAnchor>
  <cdr:relSizeAnchor xmlns:cdr="http://schemas.openxmlformats.org/drawingml/2006/chartDrawing">
    <cdr:from>
      <cdr:x>0.69172</cdr:x>
      <cdr:y>0</cdr:y>
    </cdr:from>
    <cdr:to>
      <cdr:x>0.94734</cdr:x>
      <cdr:y>0.13636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3F3321F-392C-9DEE-3BFB-492E44F866A7}"/>
            </a:ext>
          </a:extLst>
        </cdr:cNvPr>
        <cdr:cNvSpPr txBox="1"/>
      </cdr:nvSpPr>
      <cdr:spPr>
        <a:xfrm xmlns:a="http://schemas.openxmlformats.org/drawingml/2006/main">
          <a:off x="2474384" y="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$102,328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0.17308</cdr:x>
      <cdr:y>0.27764</cdr:y>
    </cdr:from>
    <cdr:to>
      <cdr:x>0.26923</cdr:x>
      <cdr:y>0.45621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BFCE1FD-BD91-34F1-0F57-2688FCEB9836}"/>
            </a:ext>
          </a:extLst>
        </cdr:cNvPr>
        <cdr:cNvSpPr txBox="1"/>
      </cdr:nvSpPr>
      <cdr:spPr>
        <a:xfrm xmlns:a="http://schemas.openxmlformats.org/drawingml/2006/main">
          <a:off x="685800" y="592372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7 </a:t>
          </a:r>
        </a:p>
      </cdr:txBody>
    </cdr:sp>
  </cdr:relSizeAnchor>
  <cdr:relSizeAnchor xmlns:cdr="http://schemas.openxmlformats.org/drawingml/2006/chartDrawing">
    <cdr:from>
      <cdr:x>0.48077</cdr:x>
      <cdr:y>0.06259</cdr:y>
    </cdr:from>
    <cdr:to>
      <cdr:x>0.59615</cdr:x>
      <cdr:y>0.15509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BA610ED-679A-FB35-0E0B-4873E8D25CAD}"/>
            </a:ext>
          </a:extLst>
        </cdr:cNvPr>
        <cdr:cNvSpPr txBox="1"/>
      </cdr:nvSpPr>
      <cdr:spPr>
        <a:xfrm xmlns:a="http://schemas.openxmlformats.org/drawingml/2006/main">
          <a:off x="1905000" y="133550"/>
          <a:ext cx="457200" cy="197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12</a:t>
          </a:r>
        </a:p>
      </cdr:txBody>
    </cdr:sp>
  </cdr:relSizeAnchor>
  <cdr:relSizeAnchor xmlns:cdr="http://schemas.openxmlformats.org/drawingml/2006/chartDrawing">
    <cdr:from>
      <cdr:x>0.76923</cdr:x>
      <cdr:y>0.20621</cdr:y>
    </cdr:from>
    <cdr:to>
      <cdr:x>1</cdr:x>
      <cdr:y>0.63478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6F4BE11-AE68-A02F-0925-08218EA5DFAC}"/>
            </a:ext>
          </a:extLst>
        </cdr:cNvPr>
        <cdr:cNvSpPr txBox="1"/>
      </cdr:nvSpPr>
      <cdr:spPr>
        <a:xfrm xmlns:a="http://schemas.openxmlformats.org/drawingml/2006/main">
          <a:off x="3048000" y="4399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0.75</cdr:x>
      <cdr:y>0</cdr:y>
    </cdr:from>
    <cdr:to>
      <cdr:x>0.88462</cdr:x>
      <cdr:y>0.11373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F4FB67B-5B2C-FBCB-6DB3-2020F54E12A2}"/>
            </a:ext>
          </a:extLst>
        </cdr:cNvPr>
        <cdr:cNvSpPr txBox="1"/>
      </cdr:nvSpPr>
      <cdr:spPr>
        <a:xfrm xmlns:a="http://schemas.openxmlformats.org/drawingml/2006/main">
          <a:off x="2971800" y="0"/>
          <a:ext cx="533401" cy="242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0.76923</cdr:x>
      <cdr:y>0</cdr:y>
    </cdr:from>
    <cdr:to>
      <cdr:x>0.86538</cdr:x>
      <cdr:y>0.11373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C6AB933-7D99-06BF-CD66-D23FA2C2B897}"/>
            </a:ext>
          </a:extLst>
        </cdr:cNvPr>
        <cdr:cNvSpPr txBox="1"/>
      </cdr:nvSpPr>
      <cdr:spPr>
        <a:xfrm xmlns:a="http://schemas.openxmlformats.org/drawingml/2006/main">
          <a:off x="3048000" y="0"/>
          <a:ext cx="381000" cy="242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13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CA93D-45EA-43C5-96DC-C5644CFB75B2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03E4-6B9F-41B2-96BE-5203D35AF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13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022EF-C98C-445D-A2ED-C9D08A295DF6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416510"/>
            <a:ext cx="5607679" cy="4183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AEF20-6CE8-4502-837C-32853D9FF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9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AEF20-6CE8-4502-837C-32853D9FF2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93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AEF20-6CE8-4502-837C-32853D9FF2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78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 Development NOFA is currently accepting applications, materials posted on the Skagit County Housing webpage. priority applications due 12/13.</a:t>
            </a:r>
          </a:p>
          <a:p>
            <a:r>
              <a:rPr lang="en-US" dirty="0"/>
              <a:t>HOME ARP NOFA opening soon as well for additional development or acquisition of affordable rental housing for specific qualifying populations (example, homeless and low income)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AEF20-6CE8-4502-837C-32853D9FF2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38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accepting comments and questions on this report until Friday September 29</a:t>
            </a:r>
            <a:r>
              <a:rPr lang="en-US" baseline="30000" dirty="0"/>
              <a:t>th</a:t>
            </a:r>
            <a:r>
              <a:rPr lang="en-US" dirty="0"/>
              <a:t> 4:30 pm.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AEF20-6CE8-4502-837C-32853D9FF2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5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AEF20-6CE8-4502-837C-32853D9FF2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0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AEF20-6CE8-4502-837C-32853D9FF2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5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AEF20-6CE8-4502-837C-32853D9FF2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5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AEF20-6CE8-4502-837C-32853D9FF2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0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70 units for formerly homeless adults and veterans referred from the local coordinated entry, 9 units specifically funded with HOME $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AEF20-6CE8-4502-837C-32853D9FF2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0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included in the 2022 CAPER but will be in 2023 CAPER, still wanted to provide an updated on the progress made in 2022- construction completed! Certificate of occupancy issued 7/14 so will be reported as complete on 2023 caper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AEF20-6CE8-4502-837C-32853D9FF2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24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Households or Individuals experiencing homelessness, referred from local coordinated entry, typically up to 2 years rental assistance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/>
              <a:t>Extremely Low-Income Households (30% AMI) 32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/>
              <a:t>Low-Income Households (50% AMI) 1 household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AEF20-6CE8-4502-837C-32853D9FF2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97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AEF20-6CE8-4502-837C-32853D9FF2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1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BB00-4DDA-4428-9DA0-604496EBA28A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FCA-176D-4976-AB0A-531B685E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9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BB00-4DDA-4428-9DA0-604496EBA28A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FCA-176D-4976-AB0A-531B685E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9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BB00-4DDA-4428-9DA0-604496EBA28A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FCA-176D-4976-AB0A-531B685E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4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BB00-4DDA-4428-9DA0-604496EBA28A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FCA-176D-4976-AB0A-531B685E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9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BB00-4DDA-4428-9DA0-604496EBA28A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FCA-176D-4976-AB0A-531B685E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9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BB00-4DDA-4428-9DA0-604496EBA28A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FCA-176D-4976-AB0A-531B685E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2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BB00-4DDA-4428-9DA0-604496EBA28A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FCA-176D-4976-AB0A-531B685E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8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BB00-4DDA-4428-9DA0-604496EBA28A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FCA-176D-4976-AB0A-531B685E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BB00-4DDA-4428-9DA0-604496EBA28A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FCA-176D-4976-AB0A-531B685E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BB00-4DDA-4428-9DA0-604496EBA28A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FCA-176D-4976-AB0A-531B685E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BB00-4DDA-4428-9DA0-604496EBA28A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BFCA-176D-4976-AB0A-531B685E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3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BB00-4DDA-4428-9DA0-604496EBA28A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BFCA-176D-4976-AB0A-531B685E9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9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6629400"/>
            <a:ext cx="891540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295900"/>
            <a:ext cx="7391400" cy="13335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Lead Agency: Skagit County Public Health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Program Contacts: Madeleine Anthony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September 29, 2023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-76200"/>
            <a:ext cx="838200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143000" cy="1143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23506" y="3300413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latin typeface="Franklin Gothic Medium" panose="020B0603020102020204" pitchFamily="34" charset="0"/>
              </a:rPr>
              <a:t>2022 Consolidated Annual Performance </a:t>
            </a:r>
            <a:br>
              <a:rPr lang="en-US" sz="6600" dirty="0">
                <a:latin typeface="Franklin Gothic Medium" panose="020B0603020102020204" pitchFamily="34" charset="0"/>
              </a:rPr>
            </a:br>
            <a:r>
              <a:rPr lang="en-US" sz="6600" dirty="0">
                <a:latin typeface="Franklin Gothic Medium" panose="020B0603020102020204" pitchFamily="34" charset="0"/>
              </a:rPr>
              <a:t>&amp; Evaluation Report (CAPER)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151859" y="2678906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Skagit County HOME Consortium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E95345B-353D-A9B3-C1BA-480BE206F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429102"/>
            <a:ext cx="5943600" cy="188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35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8600" y="6629400"/>
            <a:ext cx="891540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777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Franklin Gothic Medium" panose="020B0603020102020204" pitchFamily="34" charset="0"/>
              </a:rPr>
              <a:t>2022 Challenges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-76200"/>
            <a:ext cx="838200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143000" cy="11430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4777" y="1668388"/>
            <a:ext cx="7834423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TBRA</a:t>
            </a:r>
          </a:p>
          <a:p>
            <a:pPr lvl="1"/>
            <a:r>
              <a:rPr lang="en-US" dirty="0"/>
              <a:t>Extremely low vacancy rates</a:t>
            </a:r>
          </a:p>
          <a:p>
            <a:pPr lvl="1"/>
            <a:r>
              <a:rPr lang="en-US" dirty="0"/>
              <a:t>Increasing rent prices</a:t>
            </a:r>
          </a:p>
          <a:p>
            <a:pPr lvl="1"/>
            <a:r>
              <a:rPr lang="en-US" dirty="0"/>
              <a:t>Increasingly competitive rental market</a:t>
            </a:r>
          </a:p>
          <a:p>
            <a:pPr lvl="1"/>
            <a:r>
              <a:rPr lang="en-US" dirty="0"/>
              <a:t>Subrecipient agencies struggled with staffing gaps</a:t>
            </a:r>
          </a:p>
          <a:p>
            <a:pPr lvl="0"/>
            <a:r>
              <a:rPr lang="en-US" dirty="0"/>
              <a:t>Development project delays</a:t>
            </a:r>
          </a:p>
        </p:txBody>
      </p:sp>
    </p:spTree>
    <p:extLst>
      <p:ext uri="{BB962C8B-B14F-4D97-AF65-F5344CB8AC3E}">
        <p14:creationId xmlns:p14="http://schemas.microsoft.com/office/powerpoint/2010/main" val="167535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8600" y="6629400"/>
            <a:ext cx="891540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777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Franklin Gothic Medium" panose="020B0603020102020204" pitchFamily="34" charset="0"/>
              </a:rPr>
              <a:t>Future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777" y="1668388"/>
            <a:ext cx="7834423" cy="4525963"/>
          </a:xfrm>
        </p:spPr>
        <p:txBody>
          <a:bodyPr>
            <a:normAutofit/>
          </a:bodyPr>
          <a:lstStyle/>
          <a:p>
            <a:r>
              <a:rPr lang="en-US" sz="3600" dirty="0"/>
              <a:t>HOME Development NOFA</a:t>
            </a:r>
          </a:p>
          <a:p>
            <a:pPr lvl="1"/>
            <a:r>
              <a:rPr lang="en-US" dirty="0"/>
              <a:t>$1.6m General Development</a:t>
            </a:r>
          </a:p>
          <a:p>
            <a:pPr lvl="1"/>
            <a:r>
              <a:rPr lang="en-US" dirty="0"/>
              <a:t>$310,320 CHDO Development </a:t>
            </a:r>
          </a:p>
          <a:p>
            <a:pPr lvl="1"/>
            <a:r>
              <a:rPr lang="en-US" dirty="0"/>
              <a:t>Priority applications due December 13, 2023</a:t>
            </a:r>
          </a:p>
          <a:p>
            <a:r>
              <a:rPr lang="en-US" sz="3600" dirty="0"/>
              <a:t>HOME ARP</a:t>
            </a:r>
          </a:p>
          <a:p>
            <a:pPr lvl="1"/>
            <a:r>
              <a:rPr lang="en-US" dirty="0"/>
              <a:t>Island County Rental Housing: $701,157</a:t>
            </a:r>
          </a:p>
          <a:p>
            <a:pPr lvl="1"/>
            <a:r>
              <a:rPr lang="en-US" dirty="0"/>
              <a:t>Skagit County Rental Housing: $1,541,906</a:t>
            </a:r>
          </a:p>
          <a:p>
            <a:pPr lvl="1"/>
            <a:r>
              <a:rPr lang="en-US" dirty="0"/>
              <a:t>Whatcom County: $1,051,716, </a:t>
            </a:r>
            <a:r>
              <a:rPr lang="en-US" dirty="0" err="1"/>
              <a:t>tbd</a:t>
            </a:r>
            <a:r>
              <a:rPr lang="en-US" dirty="0"/>
              <a:t> on timing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-76200"/>
            <a:ext cx="838200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8600" y="6629400"/>
            <a:ext cx="891540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777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Franklin Gothic Medium" panose="020B0603020102020204" pitchFamily="34" charset="0"/>
              </a:rPr>
              <a:t>Program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777" y="166838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Public comment period on CAPER closes at 4:30 p.m. on September 29, 2023</a:t>
            </a: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2800" b="1" dirty="0"/>
              <a:t>Madeleine Anthony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400" dirty="0"/>
              <a:t>Skagit County Public Health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400" dirty="0"/>
              <a:t>manthony@co.skagit.wa.us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400" dirty="0"/>
              <a:t>(360) 416-2018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400" dirty="0"/>
              <a:t>700 S 2</a:t>
            </a:r>
            <a:r>
              <a:rPr lang="en-US" sz="2400" baseline="30000" dirty="0"/>
              <a:t>nd</a:t>
            </a:r>
            <a:r>
              <a:rPr lang="en-US" sz="2400" dirty="0"/>
              <a:t> Street, Room 301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400" dirty="0"/>
              <a:t>Mount Vernon, WA 98273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-76200"/>
            <a:ext cx="838200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5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8600" y="6629400"/>
            <a:ext cx="891540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777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Franklin Gothic Medium" panose="020B0603020102020204" pitchFamily="34" charset="0"/>
              </a:rPr>
              <a:t>Consortium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777" y="1668388"/>
            <a:ext cx="8229600" cy="4525963"/>
          </a:xfrm>
        </p:spPr>
        <p:txBody>
          <a:bodyPr/>
          <a:lstStyle/>
          <a:p>
            <a:r>
              <a:rPr lang="en-US" dirty="0"/>
              <a:t>Composition</a:t>
            </a:r>
          </a:p>
          <a:p>
            <a:pPr lvl="1"/>
            <a:r>
              <a:rPr lang="en-US" dirty="0"/>
              <a:t>Island County</a:t>
            </a:r>
          </a:p>
          <a:p>
            <a:pPr lvl="1"/>
            <a:r>
              <a:rPr lang="en-US" dirty="0"/>
              <a:t>Whatcom County</a:t>
            </a:r>
          </a:p>
          <a:p>
            <a:pPr lvl="1"/>
            <a:r>
              <a:rPr lang="en-US" dirty="0"/>
              <a:t>Skagit County</a:t>
            </a:r>
          </a:p>
          <a:p>
            <a:pPr lvl="1"/>
            <a:r>
              <a:rPr lang="en-US" dirty="0"/>
              <a:t>17 municipalities</a:t>
            </a:r>
          </a:p>
          <a:p>
            <a:r>
              <a:rPr lang="en-US" dirty="0"/>
              <a:t>Consortium formed in 2015 to obtain HOME funding</a:t>
            </a:r>
          </a:p>
          <a:p>
            <a:r>
              <a:rPr lang="en-US" dirty="0"/>
              <a:t>Skagit County is the lead agency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-76200"/>
            <a:ext cx="838200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8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8600" y="6629400"/>
            <a:ext cx="891540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865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Franklin Gothic Medium" panose="020B0603020102020204" pitchFamily="34" charset="0"/>
              </a:rPr>
              <a:t>What is the CAPER?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-76200"/>
            <a:ext cx="838200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143000" cy="11430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4777" y="1668388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A component of the five-year Consolidated Plan (FY 2018-2022)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Report on accomplishments and progress toward 2022 Consolidated Plan Goals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July 2022-June 2023</a:t>
            </a:r>
          </a:p>
        </p:txBody>
      </p:sp>
    </p:spTree>
    <p:extLst>
      <p:ext uri="{BB962C8B-B14F-4D97-AF65-F5344CB8AC3E}">
        <p14:creationId xmlns:p14="http://schemas.microsoft.com/office/powerpoint/2010/main" val="176133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8600" y="6629400"/>
            <a:ext cx="891540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777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Franklin Gothic Medium" panose="020B0603020102020204" pitchFamily="34" charset="0"/>
              </a:rPr>
              <a:t>2022 HOME Spending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777" y="1668388"/>
            <a:ext cx="7834423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1,223,040 </a:t>
            </a:r>
            <a:r>
              <a:rPr lang="en-US" dirty="0"/>
              <a:t>total HOME funds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-76200"/>
            <a:ext cx="838200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143000" cy="11430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328594-14BE-4C29-AF06-55748B83E1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914274"/>
              </p:ext>
            </p:extLst>
          </p:nvPr>
        </p:nvGraphicFramePr>
        <p:xfrm>
          <a:off x="1764553" y="2911549"/>
          <a:ext cx="6462822" cy="322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7E3D4DD-FA0A-340B-2616-6DCEAE6FDA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649087"/>
              </p:ext>
            </p:extLst>
          </p:nvPr>
        </p:nvGraphicFramePr>
        <p:xfrm>
          <a:off x="1295400" y="2491409"/>
          <a:ext cx="6172200" cy="383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2786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8600" y="6629400"/>
            <a:ext cx="891540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777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Franklin Gothic Medium" panose="020B0603020102020204" pitchFamily="34" charset="0"/>
              </a:rPr>
              <a:t>2022 HOME Spending by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777" y="1668388"/>
            <a:ext cx="7834423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1,223,040</a:t>
            </a:r>
            <a:r>
              <a:rPr lang="en-US" dirty="0"/>
              <a:t>  total HOME funds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-76200"/>
            <a:ext cx="838200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143000" cy="11430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328594-14BE-4C29-AF06-55748B83E1EE}"/>
              </a:ext>
            </a:extLst>
          </p:cNvPr>
          <p:cNvGraphicFramePr>
            <a:graphicFrameLocks/>
          </p:cNvGraphicFramePr>
          <p:nvPr/>
        </p:nvGraphicFramePr>
        <p:xfrm>
          <a:off x="1764553" y="2911549"/>
          <a:ext cx="6462822" cy="322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502AEB8-9C96-3258-F865-E78F6621F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788554"/>
              </p:ext>
            </p:extLst>
          </p:nvPr>
        </p:nvGraphicFramePr>
        <p:xfrm>
          <a:off x="2209800" y="2690961"/>
          <a:ext cx="5638800" cy="341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196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68C3-BCE9-44C1-AD5F-3A7D7AC2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Permanent Supportive Housing Development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4FA2B3-D795-CE5D-8281-B63E69832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68476"/>
            <a:ext cx="7391400" cy="4357687"/>
          </a:xfrm>
        </p:spPr>
        <p:txBody>
          <a:bodyPr>
            <a:normAutofit/>
          </a:bodyPr>
          <a:lstStyle/>
          <a:p>
            <a:r>
              <a:rPr lang="en-US" sz="2800" dirty="0"/>
              <a:t>Construction completed in PY 2022</a:t>
            </a:r>
          </a:p>
          <a:p>
            <a:r>
              <a:rPr lang="en-US" sz="2800" dirty="0"/>
              <a:t>70 units formerly homeless, CE referred</a:t>
            </a:r>
          </a:p>
          <a:p>
            <a:r>
              <a:rPr lang="en-US" sz="2800" dirty="0"/>
              <a:t>Lease up complete in PY 2023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3C1958-EFDF-2C19-AA0D-B603642C2222}"/>
              </a:ext>
            </a:extLst>
          </p:cNvPr>
          <p:cNvSpPr/>
          <p:nvPr/>
        </p:nvSpPr>
        <p:spPr>
          <a:xfrm>
            <a:off x="152400" y="-76200"/>
            <a:ext cx="838200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DA2D8-EC6C-0F53-34F9-DF5A0B0BD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143000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06A8CF-C416-0B08-D756-476751A0E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314" y="3519239"/>
            <a:ext cx="2821598" cy="3088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617EF3-B8A2-3CE8-CFF3-CDEE5062F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321" y="3870616"/>
            <a:ext cx="4295070" cy="225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8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68C3-BCE9-44C1-AD5F-3A7D7AC2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Low-income Home Ownership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4FA2B3-D795-CE5D-8281-B63E69832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95400"/>
            <a:ext cx="7391400" cy="4830763"/>
          </a:xfrm>
        </p:spPr>
        <p:txBody>
          <a:bodyPr>
            <a:normAutofit/>
          </a:bodyPr>
          <a:lstStyle/>
          <a:p>
            <a:r>
              <a:rPr lang="en-US" sz="2000" dirty="0"/>
              <a:t>5 homeownership units at Channel Cove in La Conner</a:t>
            </a:r>
          </a:p>
          <a:p>
            <a:r>
              <a:rPr lang="en-US" sz="2000" dirty="0"/>
              <a:t>First time low-income families</a:t>
            </a:r>
          </a:p>
          <a:p>
            <a:r>
              <a:rPr lang="en-US" sz="2000" dirty="0"/>
              <a:t>Homebuyer sales closed in July/August 2023 </a:t>
            </a:r>
          </a:p>
          <a:p>
            <a:pPr marL="0" indent="0">
              <a:buNone/>
            </a:pPr>
            <a:r>
              <a:rPr lang="en-US" sz="2000" dirty="0"/>
              <a:t>	(will report on 2023 CAPER)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3C1958-EFDF-2C19-AA0D-B603642C2222}"/>
              </a:ext>
            </a:extLst>
          </p:cNvPr>
          <p:cNvSpPr/>
          <p:nvPr/>
        </p:nvSpPr>
        <p:spPr>
          <a:xfrm>
            <a:off x="152400" y="-76200"/>
            <a:ext cx="838200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DA2D8-EC6C-0F53-34F9-DF5A0B0BD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143000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51141-B5B5-EB06-634A-E8DADAECA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078163"/>
            <a:ext cx="2853453" cy="3154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B5D97F-69E5-2AED-35E6-FBC2CB7CE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597" y="3372120"/>
            <a:ext cx="4198067" cy="25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8600" y="6629400"/>
            <a:ext cx="891540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2400" y="-76200"/>
            <a:ext cx="838200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143000" cy="1143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30717" y="8825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Franklin Gothic Medium" panose="020B0603020102020204" pitchFamily="34" charset="0"/>
              </a:rPr>
              <a:t>Tenant Based Rental Assistance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4777" y="990612"/>
            <a:ext cx="813922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$292,674</a:t>
            </a:r>
            <a:r>
              <a:rPr lang="en-US" sz="2400" dirty="0"/>
              <a:t> total spend in PY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32 households enrolled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F43F755-D7C2-C2ED-58DD-27588385D7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419190"/>
              </p:ext>
            </p:extLst>
          </p:nvPr>
        </p:nvGraphicFramePr>
        <p:xfrm>
          <a:off x="2971800" y="1828799"/>
          <a:ext cx="3733800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BE4D106-7065-4104-E251-FF1F02F5C0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311903"/>
              </p:ext>
            </p:extLst>
          </p:nvPr>
        </p:nvGraphicFramePr>
        <p:xfrm>
          <a:off x="2819400" y="4360628"/>
          <a:ext cx="3962400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894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8600" y="6629400"/>
            <a:ext cx="8915400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2400" y="-76200"/>
            <a:ext cx="838200" cy="701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143000" cy="1143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4777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Franklin Gothic Medium" panose="020B0603020102020204" pitchFamily="34" charset="0"/>
              </a:rPr>
              <a:t>Admin &amp; CHDO Ops $149,525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791593"/>
            <a:ext cx="7315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Community Housing Development Organizations (CHDOs) are eligible for staffing and organizational support funds under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CHDO Operations supported Home Trust of Skagit and Opportunity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Administrative costs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2078169"/>
      </p:ext>
    </p:extLst>
  </p:cSld>
  <p:clrMapOvr>
    <a:masterClrMapping/>
  </p:clrMapOvr>
</p:sld>
</file>

<file path=ppt/theme/theme1.xml><?xml version="1.0" encoding="utf-8"?>
<a:theme xmlns:a="http://schemas.openxmlformats.org/drawingml/2006/main" name="Housing Overview for 2020 Group_Nov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Housing Overview for 2020 Group_Nov 2016</Template>
  <TotalTime>1869</TotalTime>
  <Words>547</Words>
  <Application>Microsoft Office PowerPoint</Application>
  <PresentationFormat>On-screen Show (4:3)</PresentationFormat>
  <Paragraphs>109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Housing Overview for 2020 Group_Nov 2016</vt:lpstr>
      <vt:lpstr>PowerPoint Presentation</vt:lpstr>
      <vt:lpstr>Consortium Overview</vt:lpstr>
      <vt:lpstr>What is the CAPER?</vt:lpstr>
      <vt:lpstr>2022 HOME Spending</vt:lpstr>
      <vt:lpstr>2022 HOME Spending by County</vt:lpstr>
      <vt:lpstr>Permanent Supportive Housing Development </vt:lpstr>
      <vt:lpstr>Low-income Home Ownership </vt:lpstr>
      <vt:lpstr>Tenant Based Rental Assistance</vt:lpstr>
      <vt:lpstr>Admin &amp; CHDO Ops $149,525</vt:lpstr>
      <vt:lpstr>2022 Challenges</vt:lpstr>
      <vt:lpstr>Future Activities</vt:lpstr>
      <vt:lpstr>Program Contact</vt:lpstr>
    </vt:vector>
  </TitlesOfParts>
  <Company>Skagit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Schott-Bresler</dc:creator>
  <cp:lastModifiedBy>Madeleine Anthony</cp:lastModifiedBy>
  <cp:revision>155</cp:revision>
  <cp:lastPrinted>2022-09-19T16:39:50Z</cp:lastPrinted>
  <dcterms:created xsi:type="dcterms:W3CDTF">2017-05-15T15:21:54Z</dcterms:created>
  <dcterms:modified xsi:type="dcterms:W3CDTF">2023-09-21T19:56:43Z</dcterms:modified>
</cp:coreProperties>
</file>